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77" r:id="rId2"/>
  </p:sldMasterIdLst>
  <p:sldIdLst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na Muurman-Ovaska" initials="SM" lastIdx="1" clrIdx="0">
    <p:extLst>
      <p:ext uri="{19B8F6BF-5375-455C-9EA6-DF929625EA0E}">
        <p15:presenceInfo xmlns:p15="http://schemas.microsoft.com/office/powerpoint/2012/main" userId="S::susanmu@metropolia.fi::743d73de-df1e-46de-8c7b-f84504f65b1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7F72"/>
    <a:srgbClr val="005670"/>
    <a:srgbClr val="595959"/>
    <a:srgbClr val="00A03B"/>
    <a:srgbClr val="AFCB37"/>
    <a:srgbClr val="85C143"/>
    <a:srgbClr val="3C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7" autoAdjust="0"/>
    <p:restoredTop sz="94660"/>
  </p:normalViewPr>
  <p:slideViewPr>
    <p:cSldViewPr snapToGrid="0">
      <p:cViewPr varScale="1">
        <p:scale>
          <a:sx n="50" d="100"/>
          <a:sy n="50" d="100"/>
        </p:scale>
        <p:origin x="27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D43EE-3971-00F0-897C-F049E616D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3453302"/>
            <a:ext cx="5143500" cy="660247"/>
          </a:xfrm>
        </p:spPr>
        <p:txBody>
          <a:bodyPr anchor="ctr">
            <a:normAutofit/>
          </a:bodyPr>
          <a:lstStyle>
            <a:lvl1pPr algn="ctr">
              <a:defRPr sz="2400" b="1" i="0">
                <a:solidFill>
                  <a:srgbClr val="1F7F72"/>
                </a:solidFill>
                <a:latin typeface="Teva Sans" panose="020B0604030202020203" pitchFamily="34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690E5D-2F3B-5DC8-4919-8B9CB982C0FC}"/>
              </a:ext>
            </a:extLst>
          </p:cNvPr>
          <p:cNvSpPr txBox="1"/>
          <p:nvPr userDrawn="1"/>
        </p:nvSpPr>
        <p:spPr>
          <a:xfrm>
            <a:off x="304799" y="8302344"/>
            <a:ext cx="18328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1000" b="0" i="0" dirty="0">
                <a:solidFill>
                  <a:schemeClr val="bg1"/>
                </a:solidFill>
                <a:latin typeface="Teva Sans" panose="020B0604030202020203" pitchFamily="34" charset="77"/>
              </a:rPr>
              <a:t>www.tevafinland.fi</a:t>
            </a:r>
          </a:p>
          <a:p>
            <a:r>
              <a:rPr lang="en-FI" sz="1000" b="0" i="0" dirty="0">
                <a:solidFill>
                  <a:schemeClr val="bg1"/>
                </a:solidFill>
                <a:latin typeface="Teva Sans" panose="020B0604030202020203" pitchFamily="34" charset="77"/>
              </a:rPr>
              <a:t>Seuraa meitä somessa:</a:t>
            </a:r>
          </a:p>
          <a:p>
            <a:endParaRPr lang="en-FI" sz="1000" b="0" i="0" dirty="0">
              <a:solidFill>
                <a:schemeClr val="bg1"/>
              </a:solidFill>
              <a:latin typeface="Teva Sans" panose="020B0604030202020203" pitchFamily="34" charset="77"/>
            </a:endParaRPr>
          </a:p>
          <a:p>
            <a:endParaRPr lang="en-FI" sz="1000" b="0" i="0" dirty="0">
              <a:solidFill>
                <a:schemeClr val="bg1"/>
              </a:solidFill>
              <a:latin typeface="Teva Sans" panose="020B0604030202020203" pitchFamily="34" charset="77"/>
            </a:endParaRPr>
          </a:p>
          <a:p>
            <a:endParaRPr lang="en-FI" sz="1000" b="0" i="0" dirty="0">
              <a:solidFill>
                <a:schemeClr val="bg1"/>
              </a:solidFill>
              <a:latin typeface="Teva Sans" panose="020B0604030202020203" pitchFamily="34" charset="77"/>
            </a:endParaRPr>
          </a:p>
          <a:p>
            <a:endParaRPr lang="en-FI" sz="1000" b="0" i="0" dirty="0">
              <a:solidFill>
                <a:schemeClr val="bg1"/>
              </a:solidFill>
              <a:latin typeface="Teva Sans" panose="020B0604030202020203" pitchFamily="34" charset="77"/>
            </a:endParaRPr>
          </a:p>
          <a:p>
            <a:r>
              <a:rPr lang="fi-FI" sz="1000" b="0" i="0" dirty="0">
                <a:solidFill>
                  <a:schemeClr val="bg1"/>
                </a:solidFill>
                <a:effectLst/>
                <a:latin typeface="Teva Sans" panose="020B0604030202020203" pitchFamily="34" charset="77"/>
              </a:rPr>
              <a:t>MULTI-FI-00946-02-2024</a:t>
            </a:r>
            <a:endParaRPr lang="fi-FI" sz="1050" dirty="0">
              <a:solidFill>
                <a:schemeClr val="bg1"/>
              </a:solidFill>
              <a:latin typeface="Teva Sans" panose="020B0604030202020203" pitchFamily="34" charset="77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39B9DDB-D7CE-EE27-7C1E-41412B40AA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" y="8779106"/>
            <a:ext cx="1036320" cy="24948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AFF4CC5-5961-E46B-5A4B-1599BEB7A0B3}"/>
              </a:ext>
            </a:extLst>
          </p:cNvPr>
          <p:cNvSpPr txBox="1"/>
          <p:nvPr userDrawn="1"/>
        </p:nvSpPr>
        <p:spPr>
          <a:xfrm>
            <a:off x="-72669" y="4749862"/>
            <a:ext cx="700636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i-FI" sz="2400" b="1" i="0" dirty="0">
                <a:solidFill>
                  <a:srgbClr val="1F7F72"/>
                </a:solidFill>
                <a:latin typeface="Teva Sans" panose="020B0604030202020203" pitchFamily="34" charset="77"/>
              </a:rPr>
              <a:t>Migreenin monet kasvot – mitä migreeni on ja potilasohjauksen mahdollisuudet</a:t>
            </a:r>
            <a:endParaRPr lang="en-FI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A69EA2-57A9-673A-A130-4475D8444013}"/>
              </a:ext>
            </a:extLst>
          </p:cNvPr>
          <p:cNvSpPr txBox="1"/>
          <p:nvPr userDrawn="1"/>
        </p:nvSpPr>
        <p:spPr>
          <a:xfrm>
            <a:off x="-72669" y="4350917"/>
            <a:ext cx="7006363" cy="28873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on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osallistunut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ammatilliseen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lisäkoulutukseen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aiheesta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4F7F161-72CC-54D3-6211-BF707B040172}"/>
              </a:ext>
            </a:extLst>
          </p:cNvPr>
          <p:cNvSpPr txBox="1"/>
          <p:nvPr userDrawn="1"/>
        </p:nvSpPr>
        <p:spPr>
          <a:xfrm>
            <a:off x="-72669" y="5634244"/>
            <a:ext cx="7006363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Kouluttajat</a:t>
            </a:r>
            <a:b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</a:b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neurologi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Sakari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Simula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ja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1F7F72"/>
              </a:solidFill>
              <a:effectLst/>
              <a:uLnTx/>
              <a:uFillTx/>
              <a:latin typeface="Teva Sans Light" panose="020B0604030202020203" pitchFamily="34" charset="77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päänsärkyhoitaja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Marja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Hassinen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1F7F72"/>
              </a:solidFill>
              <a:effectLst/>
              <a:uLnTx/>
              <a:uFillTx/>
              <a:latin typeface="Teva Sans Light" panose="020B0604030202020203" pitchFamily="34" charset="77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F7CEF6-4E6E-8000-A79F-41EF612552FA}"/>
              </a:ext>
            </a:extLst>
          </p:cNvPr>
          <p:cNvSpPr txBox="1"/>
          <p:nvPr userDrawn="1"/>
        </p:nvSpPr>
        <p:spPr>
          <a:xfrm>
            <a:off x="857250" y="6741947"/>
            <a:ext cx="51435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1F7F72"/>
                </a:solidFill>
                <a:effectLst/>
                <a:uLnTx/>
                <a:uFillTx/>
                <a:latin typeface="Teva Sans" panose="020B0604030202020203" pitchFamily="34" charset="77"/>
                <a:ea typeface="+mn-ea"/>
                <a:cs typeface="+mn-cs"/>
              </a:rPr>
              <a:t>Teva Finland Oy</a:t>
            </a:r>
          </a:p>
        </p:txBody>
      </p:sp>
    </p:spTree>
    <p:extLst>
      <p:ext uri="{BB962C8B-B14F-4D97-AF65-F5344CB8AC3E}">
        <p14:creationId xmlns:p14="http://schemas.microsoft.com/office/powerpoint/2010/main" val="190441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D43EE-3971-00F0-897C-F049E616D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3453302"/>
            <a:ext cx="5143500" cy="660247"/>
          </a:xfrm>
        </p:spPr>
        <p:txBody>
          <a:bodyPr anchor="ctr">
            <a:normAutofit/>
          </a:bodyPr>
          <a:lstStyle>
            <a:lvl1pPr algn="ctr">
              <a:defRPr sz="2400" b="1" i="0">
                <a:solidFill>
                  <a:schemeClr val="bg1"/>
                </a:solidFill>
                <a:latin typeface="Teva Sans" panose="020B0604030202020203" pitchFamily="34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690E5D-2F3B-5DC8-4919-8B9CB982C0FC}"/>
              </a:ext>
            </a:extLst>
          </p:cNvPr>
          <p:cNvSpPr txBox="1"/>
          <p:nvPr userDrawn="1"/>
        </p:nvSpPr>
        <p:spPr>
          <a:xfrm>
            <a:off x="304800" y="8302344"/>
            <a:ext cx="15118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1000" b="0" i="0" dirty="0">
                <a:solidFill>
                  <a:schemeClr val="bg1"/>
                </a:solidFill>
                <a:latin typeface="Teva Sans" panose="020B0604030202020203" pitchFamily="34" charset="77"/>
              </a:rPr>
              <a:t>www.tevafinland.fi</a:t>
            </a:r>
          </a:p>
          <a:p>
            <a:r>
              <a:rPr lang="en-FI" sz="1000" b="0" i="0" dirty="0">
                <a:solidFill>
                  <a:schemeClr val="bg1"/>
                </a:solidFill>
                <a:latin typeface="Teva Sans" panose="020B0604030202020203" pitchFamily="34" charset="77"/>
              </a:rPr>
              <a:t>Seuraa meitä somessa:</a:t>
            </a:r>
          </a:p>
          <a:p>
            <a:endParaRPr lang="en-FI" sz="1000" b="0" i="0" dirty="0">
              <a:solidFill>
                <a:schemeClr val="bg1"/>
              </a:solidFill>
              <a:latin typeface="Teva Sans" panose="020B0604030202020203" pitchFamily="34" charset="77"/>
            </a:endParaRPr>
          </a:p>
          <a:p>
            <a:endParaRPr lang="en-FI" sz="1000" b="0" i="0" dirty="0">
              <a:solidFill>
                <a:schemeClr val="bg1"/>
              </a:solidFill>
              <a:latin typeface="Teva Sans" panose="020B0604030202020203" pitchFamily="34" charset="77"/>
            </a:endParaRPr>
          </a:p>
          <a:p>
            <a:endParaRPr lang="en-FI" sz="1000" b="0" i="0" dirty="0">
              <a:solidFill>
                <a:schemeClr val="bg1"/>
              </a:solidFill>
              <a:latin typeface="Teva Sans" panose="020B0604030202020203" pitchFamily="34" charset="77"/>
            </a:endParaRPr>
          </a:p>
          <a:p>
            <a:endParaRPr lang="en-FI" sz="1000" b="0" i="0" dirty="0">
              <a:solidFill>
                <a:schemeClr val="bg1"/>
              </a:solidFill>
              <a:latin typeface="Teva Sans" panose="020B0604030202020203" pitchFamily="34" charset="77"/>
            </a:endParaRPr>
          </a:p>
          <a:p>
            <a:r>
              <a:rPr lang="en-FI" sz="1000" b="0" i="0" dirty="0">
                <a:solidFill>
                  <a:schemeClr val="bg1"/>
                </a:solidFill>
                <a:latin typeface="Teva Sans Light" panose="020B0604030202020203" pitchFamily="34" charset="77"/>
              </a:rPr>
              <a:t>NPS-FI-00083-11-2022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39B9DDB-D7CE-EE27-7C1E-41412B40AA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" y="8779106"/>
            <a:ext cx="1036320" cy="24948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AFF4CC5-5961-E46B-5A4B-1599BEB7A0B3}"/>
              </a:ext>
            </a:extLst>
          </p:cNvPr>
          <p:cNvSpPr txBox="1"/>
          <p:nvPr userDrawn="1"/>
        </p:nvSpPr>
        <p:spPr>
          <a:xfrm>
            <a:off x="857250" y="4749862"/>
            <a:ext cx="51435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i="0" dirty="0" err="1">
                <a:solidFill>
                  <a:schemeClr val="bg1"/>
                </a:solidFill>
                <a:latin typeface="Teva Sans" panose="020B0604030202020203" pitchFamily="34" charset="77"/>
              </a:rPr>
              <a:t>Tyypin</a:t>
            </a:r>
            <a:r>
              <a:rPr lang="en-GB" sz="2400" b="1" i="0" dirty="0">
                <a:solidFill>
                  <a:schemeClr val="bg1"/>
                </a:solidFill>
                <a:latin typeface="Teva Sans" panose="020B0604030202020203" pitchFamily="34" charset="77"/>
              </a:rPr>
              <a:t> 2 diabetes –</a:t>
            </a:r>
          </a:p>
          <a:p>
            <a:pPr algn="ctr"/>
            <a:r>
              <a:rPr lang="en-GB" sz="2400" b="1" i="0" dirty="0" err="1">
                <a:solidFill>
                  <a:schemeClr val="bg1"/>
                </a:solidFill>
                <a:latin typeface="Teva Sans" panose="020B0604030202020203" pitchFamily="34" charset="77"/>
              </a:rPr>
              <a:t>Ajanohtaista</a:t>
            </a:r>
            <a:r>
              <a:rPr lang="en-GB" sz="2400" b="1" i="0" dirty="0">
                <a:solidFill>
                  <a:schemeClr val="bg1"/>
                </a:solidFill>
                <a:latin typeface="Teva Sans" panose="020B0604030202020203" pitchFamily="34" charset="77"/>
              </a:rPr>
              <a:t> </a:t>
            </a:r>
            <a:r>
              <a:rPr lang="en-GB" sz="2400" b="1" i="0" dirty="0" err="1">
                <a:solidFill>
                  <a:schemeClr val="bg1"/>
                </a:solidFill>
                <a:latin typeface="Teva Sans" panose="020B0604030202020203" pitchFamily="34" charset="77"/>
              </a:rPr>
              <a:t>juuri</a:t>
            </a:r>
            <a:r>
              <a:rPr lang="en-GB" sz="2400" b="1" i="0" dirty="0">
                <a:solidFill>
                  <a:schemeClr val="bg1"/>
                </a:solidFill>
                <a:latin typeface="Teva Sans" panose="020B0604030202020203" pitchFamily="34" charset="77"/>
              </a:rPr>
              <a:t> </a:t>
            </a:r>
            <a:r>
              <a:rPr lang="en-GB" sz="2400" b="1" i="0" dirty="0" err="1">
                <a:solidFill>
                  <a:schemeClr val="bg1"/>
                </a:solidFill>
                <a:latin typeface="Teva Sans" panose="020B0604030202020203" pitchFamily="34" charset="77"/>
              </a:rPr>
              <a:t>nyt</a:t>
            </a:r>
            <a:endParaRPr lang="en-FI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A69EA2-57A9-673A-A130-4475D8444013}"/>
              </a:ext>
            </a:extLst>
          </p:cNvPr>
          <p:cNvSpPr txBox="1"/>
          <p:nvPr userDrawn="1"/>
        </p:nvSpPr>
        <p:spPr>
          <a:xfrm>
            <a:off x="857250" y="4350917"/>
            <a:ext cx="5143500" cy="28873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on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osallistunut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ammatilliseen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lisäkoulutukseen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aiheesta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4F7F161-72CC-54D3-6211-BF707B040172}"/>
              </a:ext>
            </a:extLst>
          </p:cNvPr>
          <p:cNvSpPr txBox="1"/>
          <p:nvPr userDrawn="1"/>
        </p:nvSpPr>
        <p:spPr>
          <a:xfrm>
            <a:off x="857250" y="5741965"/>
            <a:ext cx="51435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Kouluttaja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Elina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Pimiä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Asiantuntijaylilääkäri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,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Diabetesliitto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eva Sans Light" panose="020B0604030202020203" pitchFamily="34" charset="77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F7CEF6-4E6E-8000-A79F-41EF612552FA}"/>
              </a:ext>
            </a:extLst>
          </p:cNvPr>
          <p:cNvSpPr txBox="1"/>
          <p:nvPr userDrawn="1"/>
        </p:nvSpPr>
        <p:spPr>
          <a:xfrm>
            <a:off x="857250" y="6718247"/>
            <a:ext cx="514350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" panose="020B0604030202020203" pitchFamily="34" charset="77"/>
                <a:ea typeface="+mn-ea"/>
                <a:cs typeface="+mn-cs"/>
              </a:rPr>
              <a:t>Teva Finland Oy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Liisa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Rautiala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Johtaja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,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eva Sans Light" panose="020B0604030202020203" pitchFamily="34" charset="77"/>
                <a:ea typeface="+mn-ea"/>
                <a:cs typeface="+mn-cs"/>
              </a:rPr>
              <a:t>rinnakkaislääkkeet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eva Sans Light" panose="020B0604030202020203" pitchFamily="34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8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ubble chart&#10;&#10;Description automatically generated with medium confidence">
            <a:extLst>
              <a:ext uri="{FF2B5EF4-FFF2-40B4-BE49-F238E27FC236}">
                <a16:creationId xmlns:a16="http://schemas.microsoft.com/office/drawing/2014/main" id="{A0A73A98-2938-F17F-5AA4-2801E8D257D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216" y="0"/>
            <a:ext cx="7006432" cy="9906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9F92D5-C0A2-7A43-0771-45AE38B7A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8FD66-10C5-3D7B-D60C-2CBC87D4D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52CCA-7EE3-4C25-CA1C-3D41EC5B0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43B1B-D84B-734C-8084-70906BE94606}" type="datetimeFigureOut">
              <a:rPr lang="en-FI" smtClean="0"/>
              <a:t>06/10/2024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A2B84-CCA3-7E15-F5C6-BB8D8A0F1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29872-DDAF-C045-7084-91E3A4CD3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19531-8922-9943-A8D9-054417C7EC49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0380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F7F72"/>
          </a:solidFill>
          <a:latin typeface="Teva Sans" panose="020B0604030202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F7F72"/>
          </a:solidFill>
          <a:latin typeface="Teva Sans" panose="020B0604030202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F7F72"/>
          </a:solidFill>
          <a:latin typeface="Teva Sans" panose="020B0604030202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F7F72"/>
          </a:solidFill>
          <a:latin typeface="Teva Sans" panose="020B0604030202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F7F72"/>
          </a:solidFill>
          <a:latin typeface="Teva Sans" panose="020B0604030202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F7F72"/>
          </a:solidFill>
          <a:latin typeface="Teva Sans" panose="020B0604030202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FE8F358B-89CB-4745-7F34-BD534C3C3D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924" y="-20796"/>
            <a:ext cx="7035848" cy="994759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9F92D5-C0A2-7A43-0771-45AE38B7A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8FD66-10C5-3D7B-D60C-2CBC87D4D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52CCA-7EE3-4C25-CA1C-3D41EC5B0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43B1B-D84B-734C-8084-70906BE94606}" type="datetimeFigureOut">
              <a:rPr lang="en-FI" smtClean="0"/>
              <a:t>06/10/2024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A2B84-CCA3-7E15-F5C6-BB8D8A0F1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29872-DDAF-C045-7084-91E3A4CD3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19531-8922-9943-A8D9-054417C7EC49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5040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Teva Sans" panose="020B0604030202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Teva Sans" panose="020B0604030202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Teva Sans" panose="020B0604030202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Teva Sans" panose="020B0604030202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Teva Sans" panose="020B0604030202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Teva Sans" panose="020B0604030202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741D5-90CC-D257-3458-AA30AB5DC0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645898076"/>
      </p:ext>
    </p:extLst>
  </p:cSld>
  <p:clrMapOvr>
    <a:masterClrMapping/>
  </p:clrMapOvr>
</p:sld>
</file>

<file path=ppt/theme/theme1.xml><?xml version="1.0" encoding="utf-8"?>
<a:theme xmlns:a="http://schemas.openxmlformats.org/drawingml/2006/main" name="Diplomi_valkoin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plomi_vihreä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15707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Teva Sans</vt:lpstr>
      <vt:lpstr>Teva Sans Light</vt:lpstr>
      <vt:lpstr>Diplomi_valkoinen</vt:lpstr>
      <vt:lpstr>Diplomi_vihreä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Graphic Room</dc:creator>
  <cp:lastModifiedBy>Marjo Leppala</cp:lastModifiedBy>
  <cp:revision>68</cp:revision>
  <dcterms:created xsi:type="dcterms:W3CDTF">2021-04-20T09:16:07Z</dcterms:created>
  <dcterms:modified xsi:type="dcterms:W3CDTF">2024-06-10T10:59:58Z</dcterms:modified>
</cp:coreProperties>
</file>